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C79A"/>
    <a:srgbClr val="00B9E9"/>
    <a:srgbClr val="0657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-104" y="-12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ania\Documents\Ignite%202018\Reports\180515%20Rachel.xlsx" TargetMode="External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ania\Documents\Ignite%202018\Reports\180515%20Rachel.xlsx" TargetMode="External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ania\Documents\Ignite%202018\Reports\180515%20Rachel.xlsx" TargetMode="External"/><Relationship Id="rId2" Type="http://schemas.microsoft.com/office/2011/relationships/chartStyle" Target="style3.xml"/><Relationship Id="rId3" Type="http://schemas.microsoft.com/office/2011/relationships/chartColorStyle" Target="colors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ania\Documents\Ignite%202018\Reports\180515%20Rachel.xlsx" TargetMode="External"/><Relationship Id="rId2" Type="http://schemas.microsoft.com/office/2011/relationships/chartStyle" Target="style4.xml"/><Relationship Id="rId3" Type="http://schemas.microsoft.com/office/2011/relationships/chartColorStyle" Target="colors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ania\Documents\Ignite%202018\Reports\180515%20Rachel.xlsx" TargetMode="External"/><Relationship Id="rId2" Type="http://schemas.microsoft.com/office/2011/relationships/chartStyle" Target="style5.xml"/><Relationship Id="rId3" Type="http://schemas.microsoft.com/office/2011/relationships/chartColorStyle" Target="colors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ania\Documents\Ignite%202018\Reports\180515%20Rachel.xlsx" TargetMode="External"/><Relationship Id="rId2" Type="http://schemas.microsoft.com/office/2011/relationships/chartStyle" Target="style6.xml"/><Relationship Id="rId3" Type="http://schemas.microsoft.com/office/2011/relationships/chartColorStyle" Target="colors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0" dirty="0" smtClean="0"/>
              <a:t>Attendance by</a:t>
            </a:r>
            <a:r>
              <a:rPr lang="en-US" b="0" baseline="0" dirty="0" smtClean="0"/>
              <a:t> </a:t>
            </a:r>
            <a:r>
              <a:rPr lang="en-US" b="1" baseline="0" dirty="0"/>
              <a:t>Religion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'Demographic 2018-19'!$D$14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'Demographic 2018-19'!$B$15:$B$18</c:f>
              <c:strCache>
                <c:ptCount val="4"/>
                <c:pt idx="0">
                  <c:v>Christianity</c:v>
                </c:pt>
                <c:pt idx="1">
                  <c:v>Islam</c:v>
                </c:pt>
                <c:pt idx="2">
                  <c:v>No religious affiliation or belief</c:v>
                </c:pt>
                <c:pt idx="3">
                  <c:v>Other</c:v>
                </c:pt>
              </c:strCache>
            </c:strRef>
          </c:cat>
          <c:val>
            <c:numRef>
              <c:f>'Demographic 2018-19'!$D$15:$D$18</c:f>
              <c:numCache>
                <c:formatCode>0.00%</c:formatCode>
                <c:ptCount val="4"/>
                <c:pt idx="0">
                  <c:v>0.1707</c:v>
                </c:pt>
                <c:pt idx="1">
                  <c:v>0.0976</c:v>
                </c:pt>
                <c:pt idx="2">
                  <c:v>0.0244</c:v>
                </c:pt>
                <c:pt idx="3">
                  <c:v>0.0244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91-4DF6-8905-ABE8E82C7F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1120280"/>
        <c:axId val="2119696360"/>
      </c:barChart>
      <c:catAx>
        <c:axId val="2121120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9696360"/>
        <c:crosses val="autoZero"/>
        <c:auto val="1"/>
        <c:lblAlgn val="ctr"/>
        <c:lblOffset val="100"/>
        <c:noMultiLvlLbl val="0"/>
      </c:catAx>
      <c:valAx>
        <c:axId val="2119696360"/>
        <c:scaling>
          <c:orientation val="minMax"/>
          <c:max val="0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1120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Attendance by</a:t>
            </a:r>
            <a:r>
              <a:rPr lang="en-US" b="1" baseline="0" dirty="0" smtClean="0"/>
              <a:t> </a:t>
            </a:r>
            <a:r>
              <a:rPr lang="en-US" b="1" baseline="0" dirty="0"/>
              <a:t>Age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'Demographic 2018-19'!$D$14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'Demographic 2018-19'!$B$40:$B$49</c:f>
              <c:numCache>
                <c:formatCode>General</c:formatCode>
                <c:ptCount val="10"/>
                <c:pt idx="0">
                  <c:v>7.0</c:v>
                </c:pt>
                <c:pt idx="1">
                  <c:v>8.0</c:v>
                </c:pt>
                <c:pt idx="2">
                  <c:v>9.0</c:v>
                </c:pt>
                <c:pt idx="3">
                  <c:v>10.0</c:v>
                </c:pt>
                <c:pt idx="4">
                  <c:v>11.0</c:v>
                </c:pt>
                <c:pt idx="5">
                  <c:v>12.0</c:v>
                </c:pt>
                <c:pt idx="6">
                  <c:v>13.0</c:v>
                </c:pt>
                <c:pt idx="7">
                  <c:v>14.0</c:v>
                </c:pt>
                <c:pt idx="8">
                  <c:v>16.0</c:v>
                </c:pt>
                <c:pt idx="9">
                  <c:v>17.0</c:v>
                </c:pt>
              </c:numCache>
            </c:numRef>
          </c:cat>
          <c:val>
            <c:numRef>
              <c:f>'Demographic 2018-19'!$D$40:$D$49</c:f>
              <c:numCache>
                <c:formatCode>0.00%</c:formatCode>
                <c:ptCount val="10"/>
                <c:pt idx="0">
                  <c:v>0.0732</c:v>
                </c:pt>
                <c:pt idx="1">
                  <c:v>0.0488</c:v>
                </c:pt>
                <c:pt idx="2">
                  <c:v>0.0732</c:v>
                </c:pt>
                <c:pt idx="3">
                  <c:v>0.0976</c:v>
                </c:pt>
                <c:pt idx="4">
                  <c:v>0.0488</c:v>
                </c:pt>
                <c:pt idx="5">
                  <c:v>0.0732</c:v>
                </c:pt>
                <c:pt idx="6">
                  <c:v>0.0244</c:v>
                </c:pt>
                <c:pt idx="7">
                  <c:v>0.0732</c:v>
                </c:pt>
                <c:pt idx="8">
                  <c:v>0.0244</c:v>
                </c:pt>
                <c:pt idx="9">
                  <c:v>0.0244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BD-4AEA-A90B-DC103E48D8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axId val="2120018776"/>
        <c:axId val="2120022360"/>
      </c:barChart>
      <c:catAx>
        <c:axId val="2120018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0022360"/>
        <c:crosses val="autoZero"/>
        <c:auto val="1"/>
        <c:lblAlgn val="ctr"/>
        <c:lblOffset val="100"/>
        <c:noMultiLvlLbl val="0"/>
      </c:catAx>
      <c:valAx>
        <c:axId val="21200223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0018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Number of session attended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11998221888248"/>
          <c:y val="0.250146303642456"/>
          <c:w val="0.724759118023288"/>
          <c:h val="0.59339748389597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'Attendance 2018-19'!$G$19</c:f>
              <c:strCache>
                <c:ptCount val="1"/>
                <c:pt idx="0">
                  <c:v>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'Attendance 2018-19'!$H$18:$L$18</c:f>
              <c:strCache>
                <c:ptCount val="5"/>
                <c:pt idx="0">
                  <c:v>1 Session</c:v>
                </c:pt>
                <c:pt idx="1">
                  <c:v>2 Sessions</c:v>
                </c:pt>
                <c:pt idx="2">
                  <c:v>3 Sessions</c:v>
                </c:pt>
                <c:pt idx="3">
                  <c:v>4 Sessions</c:v>
                </c:pt>
                <c:pt idx="4">
                  <c:v>5 Sessions</c:v>
                </c:pt>
              </c:strCache>
            </c:strRef>
          </c:cat>
          <c:val>
            <c:numRef>
              <c:f>'Attendance 2018-19'!$H$19:$L$19</c:f>
              <c:numCache>
                <c:formatCode>General</c:formatCode>
                <c:ptCount val="5"/>
                <c:pt idx="0">
                  <c:v>21.0</c:v>
                </c:pt>
                <c:pt idx="1">
                  <c:v>8.0</c:v>
                </c:pt>
                <c:pt idx="2">
                  <c:v>5.0</c:v>
                </c:pt>
                <c:pt idx="3">
                  <c:v>4.0</c:v>
                </c:pt>
                <c:pt idx="4">
                  <c:v>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DB-4E3B-B04B-727C021983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2"/>
        <c:axId val="2120055960"/>
        <c:axId val="2120059544"/>
      </c:barChart>
      <c:catAx>
        <c:axId val="21200559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0059544"/>
        <c:crosses val="autoZero"/>
        <c:auto val="1"/>
        <c:lblAlgn val="ctr"/>
        <c:lblOffset val="100"/>
        <c:noMultiLvlLbl val="0"/>
      </c:catAx>
      <c:valAx>
        <c:axId val="2120059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0055960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/>
              <a:t>Number of session attended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'Sheet1 (2)'!$G$5</c:f>
              <c:strCache>
                <c:ptCount val="1"/>
                <c:pt idx="0">
                  <c:v>Count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(2)'!$H$4:$L$4</c:f>
              <c:strCache>
                <c:ptCount val="5"/>
                <c:pt idx="0">
                  <c:v>1 Session</c:v>
                </c:pt>
                <c:pt idx="1">
                  <c:v>2 Sessions</c:v>
                </c:pt>
                <c:pt idx="2">
                  <c:v>3 Sessions</c:v>
                </c:pt>
                <c:pt idx="3">
                  <c:v>4 Sessions</c:v>
                </c:pt>
                <c:pt idx="4">
                  <c:v>5 Sessions</c:v>
                </c:pt>
              </c:strCache>
            </c:strRef>
          </c:cat>
          <c:val>
            <c:numRef>
              <c:f>'Sheet1 (2)'!$H$5:$L$5</c:f>
              <c:numCache>
                <c:formatCode>General</c:formatCode>
                <c:ptCount val="5"/>
                <c:pt idx="0">
                  <c:v>17.0</c:v>
                </c:pt>
                <c:pt idx="1">
                  <c:v>5.0</c:v>
                </c:pt>
                <c:pt idx="2">
                  <c:v>7.0</c:v>
                </c:pt>
                <c:pt idx="3">
                  <c:v>8.0</c:v>
                </c:pt>
                <c:pt idx="4">
                  <c:v>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36-4A7B-9A8E-849704BECF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2"/>
        <c:axId val="-2142180216"/>
        <c:axId val="-2142183800"/>
      </c:barChart>
      <c:catAx>
        <c:axId val="-21421802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2183800"/>
        <c:crosses val="autoZero"/>
        <c:auto val="1"/>
        <c:lblAlgn val="ctr"/>
        <c:lblOffset val="100"/>
        <c:noMultiLvlLbl val="0"/>
      </c:catAx>
      <c:valAx>
        <c:axId val="-2142183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218021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smtClean="0"/>
              <a:t>Attendance by </a:t>
            </a:r>
            <a:r>
              <a:rPr lang="en-US" b="1" baseline="0" dirty="0" smtClean="0"/>
              <a:t>Religion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'Demographic 2017-18'!$D$13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'Demographic 2017-18'!$B$14:$B$15</c:f>
              <c:strCache>
                <c:ptCount val="2"/>
                <c:pt idx="0">
                  <c:v>Islam</c:v>
                </c:pt>
                <c:pt idx="1">
                  <c:v>Prefer not to say</c:v>
                </c:pt>
              </c:strCache>
            </c:strRef>
          </c:cat>
          <c:val>
            <c:numRef>
              <c:f>'Demographic 2017-18'!$D$14:$D$15</c:f>
              <c:numCache>
                <c:formatCode>0.00%</c:formatCode>
                <c:ptCount val="2"/>
                <c:pt idx="0">
                  <c:v>0.0476</c:v>
                </c:pt>
                <c:pt idx="1">
                  <c:v>0.9524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789-4EE0-92DD-444DF64B56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42217736"/>
        <c:axId val="-2142221320"/>
      </c:barChart>
      <c:catAx>
        <c:axId val="-214221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2221320"/>
        <c:crosses val="autoZero"/>
        <c:auto val="1"/>
        <c:lblAlgn val="ctr"/>
        <c:lblOffset val="100"/>
        <c:noMultiLvlLbl val="0"/>
      </c:catAx>
      <c:valAx>
        <c:axId val="-2142221320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2217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Attendance by</a:t>
            </a:r>
            <a:r>
              <a:rPr lang="en-US" baseline="0" dirty="0" smtClean="0"/>
              <a:t> </a:t>
            </a:r>
            <a:r>
              <a:rPr lang="en-US" b="1" baseline="0" dirty="0"/>
              <a:t>Age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'Demographic 2017-18'!$D$13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'Demographic 2017-18'!$B$28:$B$31</c:f>
              <c:strCache>
                <c:ptCount val="3"/>
                <c:pt idx="0">
                  <c:v>9</c:v>
                </c:pt>
                <c:pt idx="1">
                  <c:v>14</c:v>
                </c:pt>
                <c:pt idx="2">
                  <c:v>Not Specified</c:v>
                </c:pt>
              </c:strCache>
            </c:strRef>
          </c:cat>
          <c:val>
            <c:numRef>
              <c:f>'Demographic 2017-18'!$D$28:$D$31</c:f>
              <c:numCache>
                <c:formatCode>0.00%</c:formatCode>
                <c:ptCount val="4"/>
                <c:pt idx="0">
                  <c:v>0.0476</c:v>
                </c:pt>
                <c:pt idx="1">
                  <c:v>0.0476</c:v>
                </c:pt>
                <c:pt idx="2">
                  <c:v>0.9048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76-44B6-89B0-88693FE54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axId val="2122159720"/>
        <c:axId val="2121665144"/>
      </c:barChart>
      <c:catAx>
        <c:axId val="2122159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1665144"/>
        <c:crosses val="autoZero"/>
        <c:auto val="1"/>
        <c:lblAlgn val="ctr"/>
        <c:lblOffset val="100"/>
        <c:noMultiLvlLbl val="0"/>
      </c:catAx>
      <c:valAx>
        <c:axId val="21216651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2159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6515D-C3EE-4A8E-AF46-41A2EF395ACF}" type="datetimeFigureOut">
              <a:rPr lang="en-GB" smtClean="0"/>
              <a:t>17/05/18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71AE2-7153-42A4-8E37-0FB076F3A7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75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6515D-C3EE-4A8E-AF46-41A2EF395ACF}" type="datetimeFigureOut">
              <a:rPr lang="en-GB" smtClean="0"/>
              <a:t>17/05/18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71AE2-7153-42A4-8E37-0FB076F3A7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082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6515D-C3EE-4A8E-AF46-41A2EF395ACF}" type="datetimeFigureOut">
              <a:rPr lang="en-GB" smtClean="0"/>
              <a:t>17/05/18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71AE2-7153-42A4-8E37-0FB076F3A7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290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6515D-C3EE-4A8E-AF46-41A2EF395ACF}" type="datetimeFigureOut">
              <a:rPr lang="en-GB" smtClean="0"/>
              <a:t>17/05/18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71AE2-7153-42A4-8E37-0FB076F3A7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376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6515D-C3EE-4A8E-AF46-41A2EF395ACF}" type="datetimeFigureOut">
              <a:rPr lang="en-GB" smtClean="0"/>
              <a:t>17/05/18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71AE2-7153-42A4-8E37-0FB076F3A7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714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6515D-C3EE-4A8E-AF46-41A2EF395ACF}" type="datetimeFigureOut">
              <a:rPr lang="en-GB" smtClean="0"/>
              <a:t>17/05/18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71AE2-7153-42A4-8E37-0FB076F3A7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68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6515D-C3EE-4A8E-AF46-41A2EF395ACF}" type="datetimeFigureOut">
              <a:rPr lang="en-GB" smtClean="0"/>
              <a:t>17/05/18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71AE2-7153-42A4-8E37-0FB076F3A7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353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6515D-C3EE-4A8E-AF46-41A2EF395ACF}" type="datetimeFigureOut">
              <a:rPr lang="en-GB" smtClean="0"/>
              <a:t>17/05/18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71AE2-7153-42A4-8E37-0FB076F3A7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13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6515D-C3EE-4A8E-AF46-41A2EF395ACF}" type="datetimeFigureOut">
              <a:rPr lang="en-GB" smtClean="0"/>
              <a:t>17/05/18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71AE2-7153-42A4-8E37-0FB076F3A7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071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6515D-C3EE-4A8E-AF46-41A2EF395ACF}" type="datetimeFigureOut">
              <a:rPr lang="en-GB" smtClean="0"/>
              <a:t>17/05/18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71AE2-7153-42A4-8E37-0FB076F3A7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50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6515D-C3EE-4A8E-AF46-41A2EF395ACF}" type="datetimeFigureOut">
              <a:rPr lang="en-GB" smtClean="0"/>
              <a:t>17/05/18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71AE2-7153-42A4-8E37-0FB076F3A7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431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6515D-C3EE-4A8E-AF46-41A2EF395ACF}" type="datetimeFigureOut">
              <a:rPr lang="en-GB" smtClean="0"/>
              <a:t>17/05/18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71AE2-7153-42A4-8E37-0FB076F3A7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580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chart" Target="../charts/chart1.xml"/><Relationship Id="rId5" Type="http://schemas.openxmlformats.org/officeDocument/2006/relationships/chart" Target="../charts/chart2.xml"/><Relationship Id="rId6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1.wdp"/><Relationship Id="rId5" Type="http://schemas.openxmlformats.org/officeDocument/2006/relationships/chart" Target="../charts/chart4.xml"/><Relationship Id="rId6" Type="http://schemas.openxmlformats.org/officeDocument/2006/relationships/chart" Target="../charts/chart5.xml"/><Relationship Id="rId7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971279"/>
            <a:ext cx="4241074" cy="5573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099" y="224245"/>
            <a:ext cx="1877731" cy="658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2525" y="234674"/>
            <a:ext cx="43398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Grange Farm Youth Club</a:t>
            </a:r>
            <a:endParaRPr lang="en-GB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22514" y="1067072"/>
            <a:ext cx="3402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Period: Financial Year </a:t>
            </a:r>
            <a:r>
              <a:rPr lang="en-GB" sz="2000" b="1" dirty="0" smtClean="0"/>
              <a:t>2018-2019</a:t>
            </a:r>
            <a:endParaRPr lang="en-GB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522514" y="1896563"/>
            <a:ext cx="1349827" cy="1956892"/>
            <a:chOff x="522515" y="2107474"/>
            <a:chExt cx="1288867" cy="1821539"/>
          </a:xfrm>
        </p:grpSpPr>
        <p:sp>
          <p:nvSpPr>
            <p:cNvPr id="10" name="Donut 9"/>
            <p:cNvSpPr/>
            <p:nvPr/>
          </p:nvSpPr>
          <p:spPr>
            <a:xfrm>
              <a:off x="580721" y="2817705"/>
              <a:ext cx="1176613" cy="1111308"/>
            </a:xfrm>
            <a:prstGeom prst="donut">
              <a:avLst>
                <a:gd name="adj" fmla="val 1623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1" name="Rounded Rectangular Callout 10"/>
            <p:cNvSpPr/>
            <p:nvPr/>
          </p:nvSpPr>
          <p:spPr>
            <a:xfrm>
              <a:off x="522515" y="2107474"/>
              <a:ext cx="1288867" cy="541785"/>
            </a:xfrm>
            <a:prstGeom prst="wedgeRoundRectCallout">
              <a:avLst>
                <a:gd name="adj1" fmla="val 5106"/>
                <a:gd name="adj2" fmla="val 79613"/>
                <a:gd name="adj3" fmla="val 1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100" dirty="0">
                  <a:solidFill>
                    <a:schemeClr val="bg1"/>
                  </a:solidFill>
                  <a:latin typeface="+mj-lt"/>
                </a:rPr>
                <a:t>N</a:t>
              </a:r>
              <a:r>
                <a:rPr lang="en-US" altLang="en-US" sz="1100" dirty="0" smtClean="0">
                  <a:solidFill>
                    <a:schemeClr val="bg1"/>
                  </a:solidFill>
                  <a:latin typeface="+mj-lt"/>
                </a:rPr>
                <a:t>umber </a:t>
              </a:r>
              <a:r>
                <a:rPr lang="en-US" altLang="en-US" sz="1100" dirty="0">
                  <a:solidFill>
                    <a:schemeClr val="bg1"/>
                  </a:solidFill>
                  <a:latin typeface="+mj-lt"/>
                </a:rPr>
                <a:t>of </a:t>
              </a:r>
              <a:endParaRPr lang="en-US" altLang="en-US" sz="1100" dirty="0" smtClean="0">
                <a:solidFill>
                  <a:schemeClr val="bg1"/>
                </a:solidFill>
                <a:latin typeface="+mj-lt"/>
              </a:endParaRP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 smtClean="0">
                  <a:solidFill>
                    <a:schemeClr val="bg1"/>
                  </a:solidFill>
                  <a:latin typeface="+mj-lt"/>
                </a:rPr>
                <a:t>sessions </a:t>
              </a:r>
              <a:r>
                <a:rPr lang="en-US" altLang="en-US" sz="1400" b="1" dirty="0">
                  <a:solidFill>
                    <a:schemeClr val="bg1"/>
                  </a:solidFill>
                  <a:latin typeface="+mj-lt"/>
                </a:rPr>
                <a:t>delivered </a:t>
              </a:r>
              <a:endParaRPr lang="en-US" altLang="en-US" sz="1400" b="1" dirty="0" smtClean="0">
                <a:solidFill>
                  <a:schemeClr val="bg1"/>
                </a:solidFill>
                <a:latin typeface="+mj-lt"/>
              </a:endParaRP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100" dirty="0" smtClean="0">
                  <a:solidFill>
                    <a:schemeClr val="bg1"/>
                  </a:solidFill>
                  <a:latin typeface="+mj-lt"/>
                </a:rPr>
                <a:t>in </a:t>
              </a:r>
              <a:r>
                <a:rPr lang="en-US" altLang="en-US" sz="1100" dirty="0">
                  <a:solidFill>
                    <a:schemeClr val="bg1"/>
                  </a:solidFill>
                  <a:latin typeface="+mj-lt"/>
                </a:rPr>
                <a:t>the period</a:t>
              </a: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 </a:t>
              </a:r>
            </a:p>
          </p:txBody>
        </p:sp>
      </p:grp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83266" y="2964124"/>
            <a:ext cx="428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5</a:t>
            </a:r>
            <a:endParaRPr lang="en-GB" sz="32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73529" y="2077571"/>
            <a:ext cx="15065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Weekly session</a:t>
            </a:r>
          </a:p>
          <a:p>
            <a:pPr algn="ctr"/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Every Wednesday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09 May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25 April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18 April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11 April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04 April</a:t>
            </a: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892731" y="1896563"/>
            <a:ext cx="0" cy="2010927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4241074" y="1868316"/>
            <a:ext cx="1261987" cy="1865060"/>
            <a:chOff x="522514" y="2107474"/>
            <a:chExt cx="1306219" cy="2003562"/>
          </a:xfrm>
        </p:grpSpPr>
        <p:sp>
          <p:nvSpPr>
            <p:cNvPr id="25" name="Donut 24"/>
            <p:cNvSpPr/>
            <p:nvPr/>
          </p:nvSpPr>
          <p:spPr>
            <a:xfrm>
              <a:off x="522514" y="2837657"/>
              <a:ext cx="1306219" cy="1273379"/>
            </a:xfrm>
            <a:prstGeom prst="donut">
              <a:avLst>
                <a:gd name="adj" fmla="val 16236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6" name="Rounded Rectangular Callout 25"/>
            <p:cNvSpPr/>
            <p:nvPr/>
          </p:nvSpPr>
          <p:spPr>
            <a:xfrm>
              <a:off x="522515" y="2107474"/>
              <a:ext cx="1288867" cy="541785"/>
            </a:xfrm>
            <a:prstGeom prst="wedgeRoundRectCallout">
              <a:avLst>
                <a:gd name="adj1" fmla="val -2587"/>
                <a:gd name="adj2" fmla="val 77886"/>
                <a:gd name="adj3" fmla="val 1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200" dirty="0" smtClean="0">
                  <a:solidFill>
                    <a:schemeClr val="bg1"/>
                  </a:solidFill>
                  <a:latin typeface="+mj-lt"/>
                </a:rPr>
                <a:t>Unique</a:t>
              </a:r>
              <a:r>
                <a:rPr lang="en-US" altLang="en-US" sz="1200" b="1" dirty="0" smtClean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1600" b="1" dirty="0" smtClean="0">
                  <a:solidFill>
                    <a:schemeClr val="bg1"/>
                  </a:solidFill>
                  <a:latin typeface="+mj-lt"/>
                </a:rPr>
                <a:t>attendance</a:t>
              </a:r>
              <a:endPara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4527696" y="2848311"/>
            <a:ext cx="671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41</a:t>
            </a:r>
            <a:endParaRPr lang="en-GB" sz="32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152400" y="2425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9321981" y="1795382"/>
            <a:ext cx="0" cy="2010927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9584247" y="2203471"/>
            <a:ext cx="1956266" cy="1397109"/>
            <a:chOff x="9783978" y="2794568"/>
            <a:chExt cx="1956266" cy="1397109"/>
          </a:xfrm>
        </p:grpSpPr>
        <p:pic>
          <p:nvPicPr>
            <p:cNvPr id="1030" name="Picture 6" descr="https://www.sportengland.org/media/11371/who-plays-sport-male-female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68" t="25588" r="31351" b="12106"/>
            <a:stretch/>
          </p:blipFill>
          <p:spPr bwMode="auto">
            <a:xfrm>
              <a:off x="9783978" y="2794568"/>
              <a:ext cx="1807130" cy="1397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Oval 32"/>
            <p:cNvSpPr/>
            <p:nvPr/>
          </p:nvSpPr>
          <p:spPr>
            <a:xfrm>
              <a:off x="10332989" y="2831030"/>
              <a:ext cx="592185" cy="36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100" b="1" dirty="0" smtClean="0">
                  <a:solidFill>
                    <a:srgbClr val="06573A"/>
                  </a:solidFill>
                  <a:latin typeface="Arial Rounded MT Bold" panose="020F0704030504030204" pitchFamily="34" charset="0"/>
                </a:rPr>
                <a:t>43.9%</a:t>
              </a:r>
              <a:endParaRPr lang="en-GB" sz="1100" b="1" dirty="0">
                <a:solidFill>
                  <a:srgbClr val="06573A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11148059" y="3058836"/>
              <a:ext cx="592185" cy="36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100" b="1" dirty="0" smtClean="0">
                  <a:solidFill>
                    <a:srgbClr val="00B9E9"/>
                  </a:solidFill>
                  <a:latin typeface="Arial Rounded MT Bold" panose="020F0704030504030204" pitchFamily="34" charset="0"/>
                </a:rPr>
                <a:t>34.2%</a:t>
              </a:r>
              <a:endParaRPr lang="en-GB" sz="1100" b="1" dirty="0">
                <a:solidFill>
                  <a:srgbClr val="00B9E9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757106" y="3524121"/>
            <a:ext cx="325963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herit"/>
              </a:rPr>
              <a:t>21 </a:t>
            </a:r>
            <a:r>
              <a:rPr lang="en-US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inherit"/>
              </a:rPr>
              <a:t>young people attended only one session, while 3 young people attended the 5 sessions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760093" y="3617668"/>
            <a:ext cx="1780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herit"/>
              </a:rPr>
              <a:t>Prefer not to say 21.95%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Rounded Rectangular Callout 31"/>
          <p:cNvSpPr/>
          <p:nvPr/>
        </p:nvSpPr>
        <p:spPr>
          <a:xfrm>
            <a:off x="10562380" y="1741234"/>
            <a:ext cx="1314450" cy="504333"/>
          </a:xfrm>
          <a:prstGeom prst="wedgeRoundRectCallout">
            <a:avLst>
              <a:gd name="adj1" fmla="val 5154"/>
              <a:gd name="adj2" fmla="val 68443"/>
              <a:gd name="adj3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 smtClean="0">
                <a:solidFill>
                  <a:schemeClr val="bg1"/>
                </a:solidFill>
                <a:latin typeface="+mj-lt"/>
              </a:rPr>
              <a:t>Attendance by </a:t>
            </a:r>
            <a:r>
              <a:rPr lang="en-US" altLang="en-US" b="1" dirty="0" smtClean="0">
                <a:solidFill>
                  <a:schemeClr val="bg1"/>
                </a:solidFill>
                <a:latin typeface="+mj-lt"/>
              </a:rPr>
              <a:t>Gender</a:t>
            </a:r>
            <a:endParaRPr kumimoji="0" lang="en-US" altLang="en-US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</p:txBody>
      </p:sp>
      <p:graphicFrame>
        <p:nvGraphicFramePr>
          <p:cNvPr id="39" name="Chart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0420949"/>
              </p:ext>
            </p:extLst>
          </p:nvPr>
        </p:nvGraphicFramePr>
        <p:xfrm>
          <a:off x="452524" y="4114800"/>
          <a:ext cx="4271875" cy="247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0" name="Straight Connector 39"/>
          <p:cNvCxnSpPr/>
          <p:nvPr/>
        </p:nvCxnSpPr>
        <p:spPr>
          <a:xfrm flipH="1" flipV="1">
            <a:off x="522514" y="4089018"/>
            <a:ext cx="11018001" cy="25782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698251" y="6591300"/>
            <a:ext cx="1780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herit"/>
              </a:rPr>
              <a:t>Prefer not to say 56.10%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4988106" y="4347586"/>
            <a:ext cx="0" cy="2010927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686284"/>
              </p:ext>
            </p:extLst>
          </p:nvPr>
        </p:nvGraphicFramePr>
        <p:xfrm>
          <a:off x="5251814" y="4253379"/>
          <a:ext cx="2730136" cy="2277941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945426">
                  <a:extLst>
                    <a:ext uri="{9D8B030D-6E8A-4147-A177-3AD203B41FA5}">
                      <a16:colId xmlns:a16="http://schemas.microsoft.com/office/drawing/2014/main" xmlns="" val="1467859860"/>
                    </a:ext>
                  </a:extLst>
                </a:gridCol>
                <a:gridCol w="784710">
                  <a:extLst>
                    <a:ext uri="{9D8B030D-6E8A-4147-A177-3AD203B41FA5}">
                      <a16:colId xmlns:a16="http://schemas.microsoft.com/office/drawing/2014/main" xmlns="" val="4250936408"/>
                    </a:ext>
                  </a:extLst>
                </a:gridCol>
              </a:tblGrid>
              <a:tr h="32008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Attendance</a:t>
                      </a:r>
                      <a:r>
                        <a:rPr lang="en-GB" sz="1400" b="0" u="none" strike="noStrike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by</a:t>
                      </a:r>
                      <a:r>
                        <a:rPr lang="en-GB" sz="1400" b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GB" sz="14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Ethnicity</a:t>
                      </a:r>
                      <a:endParaRPr lang="en-GB" sz="1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>
                    <a:lnB w="12700" cap="flat" cmpd="sng" algn="ctr">
                      <a:solidFill>
                        <a:srgbClr val="00B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%</a:t>
                      </a:r>
                      <a:endParaRPr lang="en-GB" sz="9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T="7620" marB="0" anchor="ctr">
                    <a:lnB w="12700" cap="flat" cmpd="sng" algn="ctr">
                      <a:solidFill>
                        <a:srgbClr val="00B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26066544"/>
                  </a:ext>
                </a:extLst>
              </a:tr>
              <a:tr h="210071">
                <a:tc>
                  <a:txBody>
                    <a:bodyPr/>
                    <a:lstStyle/>
                    <a:p>
                      <a:pPr algn="l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Preferred Not to Say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>
                    <a:lnT w="12700" cap="flat" cmpd="sng" algn="ctr">
                      <a:solidFill>
                        <a:srgbClr val="00B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43.90%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T="7620" marB="0" anchor="ctr">
                    <a:lnT w="12700" cap="flat" cmpd="sng" algn="ctr">
                      <a:solidFill>
                        <a:srgbClr val="00B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408124083"/>
                  </a:ext>
                </a:extLst>
              </a:tr>
              <a:tr h="210071">
                <a:tc>
                  <a:txBody>
                    <a:bodyPr/>
                    <a:lstStyle/>
                    <a:p>
                      <a:pPr algn="l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Black or Black British - African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26.83%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5414222"/>
                  </a:ext>
                </a:extLst>
              </a:tr>
              <a:tr h="210071">
                <a:tc>
                  <a:txBody>
                    <a:bodyPr/>
                    <a:lstStyle/>
                    <a:p>
                      <a:pPr algn="l" fontAlgn="ctr"/>
                      <a:r>
                        <a:rPr lang="en-GB" sz="9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Mixed - Other</a:t>
                      </a:r>
                      <a:endParaRPr lang="en-GB" sz="9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7.32%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T="7620" marB="0" anchor="ctr"/>
                </a:tc>
                <a:extLst>
                  <a:ext uri="{0D108BD9-81ED-4DB2-BD59-A6C34878D82A}">
                    <a16:rowId xmlns:a16="http://schemas.microsoft.com/office/drawing/2014/main" xmlns="" val="311096126"/>
                  </a:ext>
                </a:extLst>
              </a:tr>
              <a:tr h="277293">
                <a:tc>
                  <a:txBody>
                    <a:bodyPr/>
                    <a:lstStyle/>
                    <a:p>
                      <a:pPr algn="l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White British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7.32%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4722577"/>
                  </a:ext>
                </a:extLst>
              </a:tr>
              <a:tr h="210071">
                <a:tc>
                  <a:txBody>
                    <a:bodyPr/>
                    <a:lstStyle/>
                    <a:p>
                      <a:pPr algn="l" fontAlgn="ctr"/>
                      <a:r>
                        <a:rPr lang="en-GB" sz="9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Asian or Asian British - Other</a:t>
                      </a:r>
                      <a:endParaRPr lang="en-GB" sz="9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4.88%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T="7620" marB="0" anchor="ctr"/>
                </a:tc>
                <a:extLst>
                  <a:ext uri="{0D108BD9-81ED-4DB2-BD59-A6C34878D82A}">
                    <a16:rowId xmlns:a16="http://schemas.microsoft.com/office/drawing/2014/main" xmlns="" val="1092372341"/>
                  </a:ext>
                </a:extLst>
              </a:tr>
              <a:tr h="210071">
                <a:tc>
                  <a:txBody>
                    <a:bodyPr/>
                    <a:lstStyle/>
                    <a:p>
                      <a:pPr algn="l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Asian or Asian British - Afghan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2.44%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21483534"/>
                  </a:ext>
                </a:extLst>
              </a:tr>
              <a:tr h="210071">
                <a:tc>
                  <a:txBody>
                    <a:bodyPr/>
                    <a:lstStyle/>
                    <a:p>
                      <a:pPr algn="l" fontAlgn="ctr"/>
                      <a:r>
                        <a:rPr lang="en-GB" sz="9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Black or Black British - Caribbean</a:t>
                      </a:r>
                      <a:endParaRPr lang="en-GB" sz="9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2.44%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T="7620" marB="0" anchor="ctr"/>
                </a:tc>
                <a:extLst>
                  <a:ext uri="{0D108BD9-81ED-4DB2-BD59-A6C34878D82A}">
                    <a16:rowId xmlns:a16="http://schemas.microsoft.com/office/drawing/2014/main" xmlns="" val="3353935480"/>
                  </a:ext>
                </a:extLst>
              </a:tr>
              <a:tr h="210071">
                <a:tc>
                  <a:txBody>
                    <a:bodyPr/>
                    <a:lstStyle/>
                    <a:p>
                      <a:pPr algn="l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White - European or Other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2.44%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5938101"/>
                  </a:ext>
                </a:extLst>
              </a:tr>
              <a:tr h="210071">
                <a:tc>
                  <a:txBody>
                    <a:bodyPr/>
                    <a:lstStyle/>
                    <a:p>
                      <a:pPr algn="l" fontAlgn="ctr"/>
                      <a:r>
                        <a:rPr lang="en-GB" sz="9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White - Irish</a:t>
                      </a:r>
                      <a:endParaRPr lang="en-GB" sz="9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2.44%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T="7620" marB="0" anchor="ctr"/>
                </a:tc>
                <a:extLst>
                  <a:ext uri="{0D108BD9-81ED-4DB2-BD59-A6C34878D82A}">
                    <a16:rowId xmlns:a16="http://schemas.microsoft.com/office/drawing/2014/main" xmlns="" val="1237010383"/>
                  </a:ext>
                </a:extLst>
              </a:tr>
            </a:tbl>
          </a:graphicData>
        </a:graphic>
      </p:graphicFrame>
      <p:cxnSp>
        <p:nvCxnSpPr>
          <p:cNvPr id="45" name="Straight Connector 44"/>
          <p:cNvCxnSpPr/>
          <p:nvPr/>
        </p:nvCxnSpPr>
        <p:spPr>
          <a:xfrm>
            <a:off x="8588556" y="4253379"/>
            <a:ext cx="0" cy="2010927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46" name="Chart 4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3003920"/>
              </p:ext>
            </p:extLst>
          </p:nvPr>
        </p:nvGraphicFramePr>
        <p:xfrm>
          <a:off x="8839071" y="4210345"/>
          <a:ext cx="3037759" cy="2320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7" name="Chart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4024990"/>
              </p:ext>
            </p:extLst>
          </p:nvPr>
        </p:nvGraphicFramePr>
        <p:xfrm>
          <a:off x="5892075" y="1741234"/>
          <a:ext cx="3124663" cy="1754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679491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971279"/>
            <a:ext cx="4241074" cy="5573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099" y="224245"/>
            <a:ext cx="1877731" cy="658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2525" y="234674"/>
            <a:ext cx="43398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Grange Farm Youth Club</a:t>
            </a:r>
            <a:endParaRPr lang="en-GB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22514" y="1067072"/>
            <a:ext cx="3402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Period: Financial Year </a:t>
            </a:r>
            <a:r>
              <a:rPr lang="en-GB" sz="2000" b="1" dirty="0" smtClean="0"/>
              <a:t>2017-2018</a:t>
            </a:r>
            <a:endParaRPr lang="en-GB" sz="2000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522514" y="1896563"/>
            <a:ext cx="1349827" cy="1956892"/>
            <a:chOff x="522515" y="2107474"/>
            <a:chExt cx="1288867" cy="1821539"/>
          </a:xfrm>
        </p:grpSpPr>
        <p:sp>
          <p:nvSpPr>
            <p:cNvPr id="10" name="Donut 9"/>
            <p:cNvSpPr/>
            <p:nvPr/>
          </p:nvSpPr>
          <p:spPr>
            <a:xfrm>
              <a:off x="580721" y="2817705"/>
              <a:ext cx="1176613" cy="1111308"/>
            </a:xfrm>
            <a:prstGeom prst="donut">
              <a:avLst>
                <a:gd name="adj" fmla="val 1623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1" name="Rounded Rectangular Callout 10"/>
            <p:cNvSpPr/>
            <p:nvPr/>
          </p:nvSpPr>
          <p:spPr>
            <a:xfrm>
              <a:off x="522515" y="2107474"/>
              <a:ext cx="1288867" cy="541785"/>
            </a:xfrm>
            <a:prstGeom prst="wedgeRoundRectCallout">
              <a:avLst>
                <a:gd name="adj1" fmla="val 5106"/>
                <a:gd name="adj2" fmla="val 79613"/>
                <a:gd name="adj3" fmla="val 1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100" dirty="0">
                  <a:solidFill>
                    <a:schemeClr val="bg1"/>
                  </a:solidFill>
                  <a:latin typeface="+mj-lt"/>
                </a:rPr>
                <a:t>N</a:t>
              </a:r>
              <a:r>
                <a:rPr lang="en-US" altLang="en-US" sz="1100" dirty="0" smtClean="0">
                  <a:solidFill>
                    <a:schemeClr val="bg1"/>
                  </a:solidFill>
                  <a:latin typeface="+mj-lt"/>
                </a:rPr>
                <a:t>umber </a:t>
              </a:r>
              <a:r>
                <a:rPr lang="en-US" altLang="en-US" sz="1100" dirty="0">
                  <a:solidFill>
                    <a:schemeClr val="bg1"/>
                  </a:solidFill>
                  <a:latin typeface="+mj-lt"/>
                </a:rPr>
                <a:t>of </a:t>
              </a:r>
              <a:endParaRPr lang="en-US" altLang="en-US" sz="1100" dirty="0" smtClean="0">
                <a:solidFill>
                  <a:schemeClr val="bg1"/>
                </a:solidFill>
                <a:latin typeface="+mj-lt"/>
              </a:endParaRP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 smtClean="0">
                  <a:solidFill>
                    <a:schemeClr val="bg1"/>
                  </a:solidFill>
                  <a:latin typeface="+mj-lt"/>
                </a:rPr>
                <a:t>sessions </a:t>
              </a:r>
              <a:r>
                <a:rPr lang="en-US" altLang="en-US" sz="1400" b="1" dirty="0">
                  <a:solidFill>
                    <a:schemeClr val="bg1"/>
                  </a:solidFill>
                  <a:latin typeface="+mj-lt"/>
                </a:rPr>
                <a:t>delivered </a:t>
              </a:r>
              <a:endParaRPr lang="en-US" altLang="en-US" sz="1400" b="1" dirty="0" smtClean="0">
                <a:solidFill>
                  <a:schemeClr val="bg1"/>
                </a:solidFill>
                <a:latin typeface="+mj-lt"/>
              </a:endParaRP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100" dirty="0" smtClean="0">
                  <a:solidFill>
                    <a:schemeClr val="bg1"/>
                  </a:solidFill>
                  <a:latin typeface="+mj-lt"/>
                </a:rPr>
                <a:t>in </a:t>
              </a:r>
              <a:r>
                <a:rPr lang="en-US" altLang="en-US" sz="1100" dirty="0">
                  <a:solidFill>
                    <a:schemeClr val="bg1"/>
                  </a:solidFill>
                  <a:latin typeface="+mj-lt"/>
                </a:rPr>
                <a:t>the period</a:t>
              </a: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 </a:t>
              </a:r>
            </a:p>
          </p:txBody>
        </p:sp>
      </p:grp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83266" y="2964124"/>
            <a:ext cx="428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73528" y="1962154"/>
            <a:ext cx="15065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Weekly session</a:t>
            </a:r>
          </a:p>
          <a:p>
            <a:pPr algn="ctr"/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Every Wednesday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21 March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14 March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06 December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29 November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22 November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15 November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08 November</a:t>
            </a: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892731" y="1896563"/>
            <a:ext cx="0" cy="2010927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4241074" y="1868316"/>
            <a:ext cx="1261987" cy="1865060"/>
            <a:chOff x="522514" y="2107474"/>
            <a:chExt cx="1306219" cy="2003562"/>
          </a:xfrm>
        </p:grpSpPr>
        <p:sp>
          <p:nvSpPr>
            <p:cNvPr id="25" name="Donut 24"/>
            <p:cNvSpPr/>
            <p:nvPr/>
          </p:nvSpPr>
          <p:spPr>
            <a:xfrm>
              <a:off x="522514" y="2837657"/>
              <a:ext cx="1306219" cy="1273379"/>
            </a:xfrm>
            <a:prstGeom prst="donut">
              <a:avLst>
                <a:gd name="adj" fmla="val 1623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6" name="Rounded Rectangular Callout 25"/>
            <p:cNvSpPr/>
            <p:nvPr/>
          </p:nvSpPr>
          <p:spPr>
            <a:xfrm>
              <a:off x="522515" y="2107474"/>
              <a:ext cx="1288867" cy="541785"/>
            </a:xfrm>
            <a:prstGeom prst="wedgeRoundRectCallout">
              <a:avLst>
                <a:gd name="adj1" fmla="val -2587"/>
                <a:gd name="adj2" fmla="val 77886"/>
                <a:gd name="adj3" fmla="val 1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200" dirty="0" smtClean="0">
                  <a:solidFill>
                    <a:schemeClr val="bg1"/>
                  </a:solidFill>
                  <a:latin typeface="+mj-lt"/>
                </a:rPr>
                <a:t>Unique</a:t>
              </a:r>
              <a:r>
                <a:rPr lang="en-US" altLang="en-US" sz="1200" b="1" dirty="0" smtClean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altLang="en-US" sz="1600" b="1" dirty="0" smtClean="0">
                  <a:solidFill>
                    <a:schemeClr val="bg1"/>
                  </a:solidFill>
                  <a:latin typeface="+mj-lt"/>
                </a:rPr>
                <a:t>attendance</a:t>
              </a:r>
              <a:endPara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4527696" y="2848311"/>
            <a:ext cx="671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21</a:t>
            </a:r>
            <a:endParaRPr lang="en-GB" sz="32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152400" y="2425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9321981" y="1795382"/>
            <a:ext cx="0" cy="2010927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9622347" y="2384446"/>
            <a:ext cx="1956266" cy="1397109"/>
            <a:chOff x="9783978" y="2794568"/>
            <a:chExt cx="1956266" cy="1397109"/>
          </a:xfrm>
        </p:grpSpPr>
        <p:pic>
          <p:nvPicPr>
            <p:cNvPr id="1030" name="Picture 6" descr="https://www.sportengland.org/media/11371/who-plays-sport-male-female.jpg"/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68" t="25588" r="31351" b="12106"/>
            <a:stretch/>
          </p:blipFill>
          <p:spPr bwMode="auto">
            <a:xfrm>
              <a:off x="9783978" y="2794568"/>
              <a:ext cx="1807130" cy="1397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Oval 32"/>
            <p:cNvSpPr/>
            <p:nvPr/>
          </p:nvSpPr>
          <p:spPr>
            <a:xfrm>
              <a:off x="10332989" y="2831030"/>
              <a:ext cx="592185" cy="36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100" b="1" dirty="0" smtClean="0">
                  <a:solidFill>
                    <a:srgbClr val="06573A"/>
                  </a:solidFill>
                  <a:latin typeface="Arial Rounded MT Bold" panose="020F0704030504030204" pitchFamily="34" charset="0"/>
                </a:rPr>
                <a:t>61.9%</a:t>
              </a:r>
              <a:endParaRPr lang="en-GB" sz="1100" b="1" dirty="0">
                <a:solidFill>
                  <a:srgbClr val="06573A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11148059" y="3058836"/>
              <a:ext cx="592185" cy="36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100" b="1" dirty="0" smtClean="0">
                  <a:solidFill>
                    <a:srgbClr val="ACC79A"/>
                  </a:solidFill>
                  <a:latin typeface="Arial Rounded MT Bold" panose="020F0704030504030204" pitchFamily="34" charset="0"/>
                </a:rPr>
                <a:t>38.1%</a:t>
              </a:r>
              <a:endParaRPr lang="en-GB" sz="1100" b="1" dirty="0">
                <a:solidFill>
                  <a:srgbClr val="ACC79A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757106" y="3524121"/>
            <a:ext cx="325963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herit"/>
              </a:rPr>
              <a:t>17 </a:t>
            </a:r>
            <a:r>
              <a:rPr lang="en-US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inherit"/>
              </a:rPr>
              <a:t>young people attended only one session, while </a:t>
            </a:r>
            <a:r>
              <a:rPr lang="en-US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herit"/>
              </a:rPr>
              <a:t>2 </a:t>
            </a:r>
            <a:r>
              <a:rPr lang="en-US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inherit"/>
              </a:rPr>
              <a:t>young people attended the 5 sessions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Rounded Rectangular Callout 31"/>
          <p:cNvSpPr/>
          <p:nvPr/>
        </p:nvSpPr>
        <p:spPr>
          <a:xfrm>
            <a:off x="10562380" y="1741234"/>
            <a:ext cx="1314450" cy="504333"/>
          </a:xfrm>
          <a:prstGeom prst="wedgeRoundRectCallout">
            <a:avLst>
              <a:gd name="adj1" fmla="val 5154"/>
              <a:gd name="adj2" fmla="val 68443"/>
              <a:gd name="adj3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 smtClean="0">
                <a:solidFill>
                  <a:schemeClr val="bg1"/>
                </a:solidFill>
                <a:latin typeface="+mj-lt"/>
              </a:rPr>
              <a:t>Attendance by </a:t>
            </a:r>
            <a:r>
              <a:rPr lang="en-US" altLang="en-US" b="1" dirty="0" smtClean="0">
                <a:solidFill>
                  <a:schemeClr val="bg1"/>
                </a:solidFill>
                <a:latin typeface="+mj-lt"/>
              </a:rPr>
              <a:t>Gender</a:t>
            </a:r>
            <a:endParaRPr kumimoji="0" lang="en-US" altLang="en-US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flipH="1" flipV="1">
            <a:off x="522514" y="4089018"/>
            <a:ext cx="11018001" cy="25782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698251" y="6591300"/>
            <a:ext cx="1780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herit"/>
              </a:rPr>
              <a:t>Prefer not to say 56.10%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4988106" y="4347586"/>
            <a:ext cx="0" cy="2010927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314096"/>
              </p:ext>
            </p:extLst>
          </p:nvPr>
        </p:nvGraphicFramePr>
        <p:xfrm>
          <a:off x="5423263" y="4713637"/>
          <a:ext cx="2730136" cy="109041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945426">
                  <a:extLst>
                    <a:ext uri="{9D8B030D-6E8A-4147-A177-3AD203B41FA5}">
                      <a16:colId xmlns:a16="http://schemas.microsoft.com/office/drawing/2014/main" xmlns="" val="1467859860"/>
                    </a:ext>
                  </a:extLst>
                </a:gridCol>
                <a:gridCol w="784710">
                  <a:extLst>
                    <a:ext uri="{9D8B030D-6E8A-4147-A177-3AD203B41FA5}">
                      <a16:colId xmlns:a16="http://schemas.microsoft.com/office/drawing/2014/main" xmlns="" val="4250936408"/>
                    </a:ext>
                  </a:extLst>
                </a:gridCol>
              </a:tblGrid>
              <a:tr h="4621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Attendance</a:t>
                      </a:r>
                      <a:r>
                        <a:rPr lang="en-GB" sz="1400" b="0" u="none" strike="noStrike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by</a:t>
                      </a:r>
                      <a:r>
                        <a:rPr lang="en-GB" sz="1400" b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GB" sz="1400" b="1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Ethnicity</a:t>
                      </a:r>
                      <a:endParaRPr lang="en-GB" sz="1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%</a:t>
                      </a:r>
                      <a:endParaRPr lang="en-GB" sz="9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T="7620" marB="0" anchor="ctr"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26066544"/>
                  </a:ext>
                </a:extLst>
              </a:tr>
              <a:tr h="314116">
                <a:tc>
                  <a:txBody>
                    <a:bodyPr/>
                    <a:lstStyle/>
                    <a:p>
                      <a:pPr algn="l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Preferred Not to Say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9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95.24%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T="7620" marB="0" anchor="ctr"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408124083"/>
                  </a:ext>
                </a:extLst>
              </a:tr>
              <a:tr h="314116">
                <a:tc>
                  <a:txBody>
                    <a:bodyPr/>
                    <a:lstStyle/>
                    <a:p>
                      <a:pPr algn="l" fontAlgn="ctr"/>
                      <a:r>
                        <a:rPr lang="en-GB" sz="9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Asian or Asian British - </a:t>
                      </a:r>
                      <a:r>
                        <a:rPr lang="en-GB" sz="9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Pakistani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90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4.76%</a:t>
                      </a:r>
                      <a:endParaRPr lang="en-GB" sz="9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T="7620" marB="0" anchor="ctr"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21483534"/>
                  </a:ext>
                </a:extLst>
              </a:tr>
            </a:tbl>
          </a:graphicData>
        </a:graphic>
      </p:graphicFrame>
      <p:cxnSp>
        <p:nvCxnSpPr>
          <p:cNvPr id="45" name="Straight Connector 44"/>
          <p:cNvCxnSpPr/>
          <p:nvPr/>
        </p:nvCxnSpPr>
        <p:spPr>
          <a:xfrm>
            <a:off x="8588556" y="4253379"/>
            <a:ext cx="0" cy="2010927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36" name="Chart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0136945"/>
              </p:ext>
            </p:extLst>
          </p:nvPr>
        </p:nvGraphicFramePr>
        <p:xfrm>
          <a:off x="5913121" y="1741235"/>
          <a:ext cx="3103617" cy="1807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4" name="Chart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6714005"/>
              </p:ext>
            </p:extLst>
          </p:nvPr>
        </p:nvGraphicFramePr>
        <p:xfrm>
          <a:off x="302461" y="4295791"/>
          <a:ext cx="45720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7" name="Chart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1762844"/>
              </p:ext>
            </p:extLst>
          </p:nvPr>
        </p:nvGraphicFramePr>
        <p:xfrm>
          <a:off x="8702201" y="4439467"/>
          <a:ext cx="3175133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671843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241</Words>
  <Application>Microsoft Macintosh PowerPoint</Application>
  <PresentationFormat>Custom</PresentationFormat>
  <Paragraphs>75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Raj Kumar</cp:lastModifiedBy>
  <cp:revision>9</cp:revision>
  <dcterms:created xsi:type="dcterms:W3CDTF">2018-05-17T08:02:55Z</dcterms:created>
  <dcterms:modified xsi:type="dcterms:W3CDTF">2018-05-17T14:27:40Z</dcterms:modified>
</cp:coreProperties>
</file>